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8" r:id="rId3"/>
    <p:sldId id="263" r:id="rId4"/>
    <p:sldId id="259" r:id="rId5"/>
    <p:sldId id="257" r:id="rId6"/>
    <p:sldId id="260" r:id="rId7"/>
    <p:sldId id="261" r:id="rId8"/>
    <p:sldId id="262" r:id="rId9"/>
  </p:sldIdLst>
  <p:sldSz cx="9144000" cy="6858000" type="screen4x3"/>
  <p:notesSz cx="6858000" cy="9144000"/>
  <p:custDataLst>
    <p:tags r:id="rId12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  <a:srgbClr val="006600"/>
    <a:srgbClr val="CC00FF"/>
    <a:srgbClr val="800080"/>
    <a:srgbClr val="0066FF"/>
    <a:srgbClr val="006666"/>
    <a:srgbClr val="CC6600"/>
    <a:srgbClr val="009999"/>
    <a:srgbClr val="00808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71253" autoAdjust="0"/>
  </p:normalViewPr>
  <p:slideViewPr>
    <p:cSldViewPr>
      <p:cViewPr>
        <p:scale>
          <a:sx n="74" d="100"/>
          <a:sy n="74" d="100"/>
        </p:scale>
        <p:origin x="-1770" y="3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2490" y="-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z="1600" dirty="0" smtClean="0"/>
              <a:t>Arrays and Operations</a:t>
            </a:r>
            <a:endParaRPr lang="en-US" sz="1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FC115C-C1CF-45D2-A837-0D445462A5B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60821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E7EF1F-4443-4034-8D78-FD3FA27604D4}" type="datetimeFigureOut">
              <a:rPr lang="en-US" smtClean="0"/>
              <a:pPr/>
              <a:t>9/10/2013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4C8A50-F8F5-4373-AD49-C40DE058D4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5001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8A50-F8F5-4373-AD49-C40DE058D4EC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22065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purpose</a:t>
            </a:r>
            <a:r>
              <a:rPr lang="en-US" baseline="0" dirty="0" smtClean="0"/>
              <a:t> of this demonstration is to show how MATLAB will react when using an input statement with different settings and different values.</a:t>
            </a:r>
          </a:p>
          <a:p>
            <a:endParaRPr lang="en-US" baseline="0" dirty="0" smtClean="0"/>
          </a:p>
          <a:p>
            <a:r>
              <a:rPr lang="en-US" baseline="0" dirty="0" smtClean="0"/>
              <a:t>Have the students try each of these commands as you do them on the screen.</a:t>
            </a:r>
          </a:p>
          <a:p>
            <a:endParaRPr lang="en-US" baseline="0" dirty="0" smtClean="0"/>
          </a:p>
          <a:p>
            <a:pPr marL="228600" indent="-228600">
              <a:buAutoNum type="arabicParenR"/>
            </a:pPr>
            <a:r>
              <a:rPr lang="en-US" baseline="0" dirty="0" smtClean="0"/>
              <a:t>This statement should work correctly and store the value of 9 into the variable y1</a:t>
            </a:r>
          </a:p>
          <a:p>
            <a:pPr marL="228600" indent="-228600">
              <a:buAutoNum type="arabicParenR"/>
            </a:pPr>
            <a:r>
              <a:rPr lang="en-US" baseline="0" dirty="0" smtClean="0"/>
              <a:t>This statement should produce an error stating that “a” is undefined – ask the students what this means and see if they can figure it out (i.e. MATLAB thinks “a” is a variable since it is expecting a number and “a” was not defined)</a:t>
            </a:r>
          </a:p>
          <a:p>
            <a:pPr marL="685800" lvl="1" indent="-228600">
              <a:buFont typeface="Arial" panose="020B0604020202020204" pitchFamily="34" charset="0"/>
              <a:buChar char="•"/>
            </a:pPr>
            <a:r>
              <a:rPr lang="en-US" baseline="0" dirty="0" smtClean="0"/>
              <a:t>You could now define a variable “a” with a value of 9 to show how you can use a variable in an input statement</a:t>
            </a:r>
          </a:p>
          <a:p>
            <a:pPr marL="228600" lvl="0" indent="-228600">
              <a:buFont typeface="+mj-lt"/>
              <a:buAutoNum type="arabicParenR"/>
            </a:pPr>
            <a:r>
              <a:rPr lang="en-US" baseline="0" dirty="0" smtClean="0"/>
              <a:t>This statement should work correctly, storing the letter “a” into the variable y3</a:t>
            </a:r>
          </a:p>
          <a:p>
            <a:pPr marL="685800" lvl="1" indent="-228600">
              <a:buFont typeface="Arial" panose="020B0604020202020204" pitchFamily="34" charset="0"/>
              <a:buChar char="•"/>
            </a:pPr>
            <a:r>
              <a:rPr lang="en-US" baseline="0" dirty="0" smtClean="0"/>
              <a:t>You could also show how you can store an entire string instead of simply a single character (i.e. ask to store the user’s name)</a:t>
            </a:r>
          </a:p>
          <a:p>
            <a:pPr marL="228600" lvl="0" indent="-228600">
              <a:buFont typeface="+mj-lt"/>
              <a:buAutoNum type="arabicParenR"/>
            </a:pPr>
            <a:r>
              <a:rPr lang="en-US" dirty="0" smtClean="0"/>
              <a:t>This statement should work correctly,</a:t>
            </a:r>
            <a:r>
              <a:rPr lang="en-US" baseline="0" dirty="0" smtClean="0"/>
              <a:t> but you should emphasize that the character “9” is stored instead of the number 9</a:t>
            </a:r>
          </a:p>
          <a:p>
            <a:pPr marL="685800" lvl="1" indent="-228600">
              <a:buFont typeface="Arial" panose="020B0604020202020204" pitchFamily="34" charset="0"/>
              <a:buChar char="•"/>
            </a:pPr>
            <a:r>
              <a:rPr lang="en-US" dirty="0" smtClean="0"/>
              <a:t>You can show</a:t>
            </a:r>
            <a:r>
              <a:rPr lang="en-US" baseline="0" dirty="0" smtClean="0"/>
              <a:t> this by trying to perform a computation with the variable y4 (i.e. y4^2 or something the students should know the answer to) to show that the answer is not what they expect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8A50-F8F5-4373-AD49-C40DE058D4EC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25695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Show</a:t>
            </a:r>
            <a:r>
              <a:rPr lang="en-US" baseline="0" dirty="0" smtClean="0"/>
              <a:t> how to use an input statement to store and use values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See the script file on Blackboard for a set of code to solve this problem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8A50-F8F5-4373-AD49-C40DE058D4EC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25695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purpose</a:t>
            </a:r>
            <a:r>
              <a:rPr lang="en-US" baseline="0" dirty="0" smtClean="0"/>
              <a:t> of this demonstration is to show how MATLAB will react when using an </a:t>
            </a:r>
            <a:r>
              <a:rPr lang="en-US" baseline="0" dirty="0" err="1" smtClean="0"/>
              <a:t>fprintf</a:t>
            </a:r>
            <a:r>
              <a:rPr lang="en-US" baseline="0" dirty="0" smtClean="0"/>
              <a:t> statement with different settings and different values.</a:t>
            </a:r>
          </a:p>
          <a:p>
            <a:endParaRPr lang="en-US" baseline="0" dirty="0" smtClean="0"/>
          </a:p>
          <a:p>
            <a:r>
              <a:rPr lang="en-US" baseline="0" dirty="0" smtClean="0"/>
              <a:t>Things to highlight: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The difference in displaying an integer and a decimal number using %</a:t>
            </a:r>
            <a:r>
              <a:rPr lang="en-US" baseline="0" dirty="0" err="1" smtClean="0"/>
              <a:t>i</a:t>
            </a:r>
            <a:r>
              <a:rPr lang="en-US" baseline="0" dirty="0" smtClean="0"/>
              <a:t> versus %f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How to use the formatting for the %f (i.e. number of characters used and number of decimal places)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Displaying a string and the mistake of trying to display a string using a numeric placeholder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8A50-F8F5-4373-AD49-C40DE058D4EC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25695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Show</a:t>
            </a:r>
            <a:r>
              <a:rPr lang="en-US" baseline="0" dirty="0" smtClean="0"/>
              <a:t> how to use a menu statement to access different values from within a vector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See the script file on Blackboard for a set of code to solve this problem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8A50-F8F5-4373-AD49-C40DE058D4EC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40295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purpose</a:t>
            </a:r>
            <a:r>
              <a:rPr lang="en-US" baseline="0" dirty="0" smtClean="0"/>
              <a:t> of this activity is to demonstrate how to use the first entry of the formatting for the %f placeholder (i.e. specify the number of characters to use) to display results as tables.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See the script file on Blackboard for a set of code to solve this problem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8A50-F8F5-4373-AD49-C40DE058D4EC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25695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Do a couple of examples showing how num2str and str2double work to convert between numbers</a:t>
            </a:r>
            <a:r>
              <a:rPr lang="en-US" baseline="0" dirty="0" smtClean="0"/>
              <a:t> and strings.  May also want to show what happens if you try to convert something that isn’t a number to a string and something that isn’t a number string to a number:</a:t>
            </a:r>
          </a:p>
          <a:p>
            <a:endParaRPr lang="en-US" baseline="0" dirty="0" smtClean="0"/>
          </a:p>
          <a:p>
            <a:r>
              <a:rPr lang="en-US" baseline="0" dirty="0" smtClean="0"/>
              <a:t>num2str(‘1Greg’)</a:t>
            </a:r>
          </a:p>
          <a:p>
            <a:r>
              <a:rPr lang="en-US" baseline="0" dirty="0" smtClean="0"/>
              <a:t>str2double(‘Greg’)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8A50-F8F5-4373-AD49-C40DE058D4EC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25695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can be done by</a:t>
            </a:r>
            <a:r>
              <a:rPr lang="en-US" baseline="0" dirty="0" smtClean="0"/>
              <a:t> either using an </a:t>
            </a:r>
            <a:r>
              <a:rPr lang="en-US" baseline="0" dirty="0" err="1" smtClean="0"/>
              <a:t>fprintf</a:t>
            </a:r>
            <a:r>
              <a:rPr lang="en-US" baseline="0" dirty="0" smtClean="0"/>
              <a:t> statement or by constructing the string like you would a vector and using the num2str function.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baseline="0" smtClean="0"/>
              <a:t>See the script file on Blackboard for a set of code to solve this problem</a:t>
            </a:r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8A50-F8F5-4373-AD49-C40DE058D4EC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25695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9/10/2013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9/10/2013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9/10/2013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9/10/2013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9/10/2013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9/10/2013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9/10/2013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9/10/2013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9/10/2013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9/10/2013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9/10/2013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b="0" i="0" u="none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4BA617D-D1B8-42E5-9EBD-6D544BD9A881}" type="datetimeFigureOut">
              <a:rPr lang="en-US" smtClean="0"/>
              <a:pPr/>
              <a:t>9/10/2013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i="0" u="none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7200" dirty="0" err="1" smtClean="0"/>
              <a:t>Input/Output</a:t>
            </a:r>
            <a:r>
              <a:rPr lang="en-US" sz="7200" dirty="0" smtClean="0"/>
              <a:t> Statement Activities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2362199"/>
            <a:ext cx="88392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 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y1 = input(</a:t>
            </a:r>
            <a:r>
              <a:rPr lang="en-US" sz="2000" dirty="0" smtClean="0">
                <a:solidFill>
                  <a:srgbClr val="7030A0"/>
                </a:solidFill>
                <a:latin typeface="Courier New"/>
                <a:cs typeface="Courier New"/>
              </a:rPr>
              <a:t>'</a:t>
            </a:r>
            <a:r>
              <a:rPr lang="en-US" sz="2000" dirty="0" smtClean="0">
                <a:solidFill>
                  <a:srgbClr val="7030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Please enter a number</a:t>
            </a:r>
            <a:r>
              <a:rPr lang="en-US" sz="2000" dirty="0">
                <a:solidFill>
                  <a:srgbClr val="7030A0"/>
                </a:solidFill>
                <a:latin typeface="Courier New"/>
                <a:cs typeface="Courier New"/>
              </a:rPr>
              <a:t>'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  <a:endParaRPr lang="en-US" sz="20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20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20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&gt;&gt; y2 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input(</a:t>
            </a:r>
            <a:r>
              <a:rPr lang="en-US" sz="2000" dirty="0">
                <a:solidFill>
                  <a:srgbClr val="7030A0"/>
                </a:solidFill>
                <a:latin typeface="Courier New"/>
                <a:cs typeface="Courier New"/>
              </a:rPr>
              <a:t>'</a:t>
            </a:r>
            <a:r>
              <a:rPr lang="en-US" sz="2000" dirty="0">
                <a:solidFill>
                  <a:srgbClr val="7030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Please enter a </a:t>
            </a:r>
            <a:r>
              <a:rPr lang="en-US" sz="2000" dirty="0" smtClean="0">
                <a:solidFill>
                  <a:srgbClr val="7030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letter</a:t>
            </a:r>
            <a:r>
              <a:rPr lang="en-US" sz="2000" dirty="0" smtClean="0">
                <a:solidFill>
                  <a:srgbClr val="7030A0"/>
                </a:solidFill>
                <a:latin typeface="Courier New"/>
                <a:cs typeface="Courier New"/>
              </a:rPr>
              <a:t>'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  <a:endParaRPr 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2000" dirty="0" smtClean="0">
              <a:solidFill>
                <a:prstClr val="black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2000" dirty="0" smtClean="0">
              <a:solidFill>
                <a:prstClr val="black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dirty="0" smtClean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&gt;&gt; y3 </a:t>
            </a:r>
            <a:r>
              <a:rPr lang="en-US" sz="2000" dirty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 input(</a:t>
            </a:r>
            <a:r>
              <a:rPr lang="en-US" sz="2000" dirty="0">
                <a:solidFill>
                  <a:srgbClr val="7030A0"/>
                </a:solidFill>
                <a:latin typeface="Courier New"/>
                <a:cs typeface="Courier New"/>
              </a:rPr>
              <a:t>'</a:t>
            </a:r>
            <a:r>
              <a:rPr lang="en-US" sz="2000" dirty="0">
                <a:solidFill>
                  <a:srgbClr val="7030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Please enter a </a:t>
            </a:r>
            <a:r>
              <a:rPr lang="en-US" sz="2000" dirty="0" err="1" smtClean="0">
                <a:solidFill>
                  <a:srgbClr val="7030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letter</a:t>
            </a:r>
            <a:r>
              <a:rPr lang="en-US" sz="2000" dirty="0" err="1" smtClean="0">
                <a:solidFill>
                  <a:srgbClr val="7030A0"/>
                </a:solidFill>
                <a:latin typeface="Courier New"/>
                <a:cs typeface="Courier New"/>
              </a:rPr>
              <a:t>'</a:t>
            </a:r>
            <a:r>
              <a:rPr lang="en-US" sz="2000" dirty="0" err="1" smtClean="0">
                <a:latin typeface="Courier New"/>
                <a:cs typeface="Courier New"/>
              </a:rPr>
              <a:t>,</a:t>
            </a:r>
            <a:r>
              <a:rPr lang="en-US" sz="2000" dirty="0" err="1" smtClean="0">
                <a:solidFill>
                  <a:srgbClr val="7030A0"/>
                </a:solidFill>
                <a:latin typeface="Courier New"/>
                <a:cs typeface="Courier New"/>
              </a:rPr>
              <a:t>'s</a:t>
            </a:r>
            <a:r>
              <a:rPr lang="en-US" sz="2000" dirty="0" smtClean="0">
                <a:solidFill>
                  <a:srgbClr val="7030A0"/>
                </a:solidFill>
                <a:latin typeface="Courier New"/>
                <a:cs typeface="Courier New"/>
              </a:rPr>
              <a:t>'</a:t>
            </a:r>
            <a:r>
              <a:rPr lang="en-US" sz="2000" dirty="0" smtClean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lvl="0"/>
            <a:endParaRPr lang="en-US" sz="2000" dirty="0" smtClean="0">
              <a:solidFill>
                <a:prstClr val="black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/>
            <a:endParaRPr lang="en-US" sz="2000" dirty="0" smtClean="0">
              <a:solidFill>
                <a:prstClr val="black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/>
            <a:r>
              <a:rPr lang="en-US" sz="2000" dirty="0" smtClean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&gt;&gt; y4 </a:t>
            </a:r>
            <a:r>
              <a:rPr lang="en-US" sz="2000" dirty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 input(</a:t>
            </a:r>
            <a:r>
              <a:rPr lang="en-US" sz="2000" dirty="0">
                <a:solidFill>
                  <a:srgbClr val="7030A0"/>
                </a:solidFill>
                <a:latin typeface="Courier New"/>
                <a:cs typeface="Courier New"/>
              </a:rPr>
              <a:t>'</a:t>
            </a:r>
            <a:r>
              <a:rPr lang="en-US" sz="2000" dirty="0">
                <a:solidFill>
                  <a:srgbClr val="7030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Please enter a </a:t>
            </a:r>
            <a:r>
              <a:rPr lang="en-US" sz="2000" dirty="0" err="1" smtClean="0">
                <a:solidFill>
                  <a:srgbClr val="7030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</a:t>
            </a:r>
            <a:r>
              <a:rPr lang="en-US" sz="2000" dirty="0" err="1" smtClean="0">
                <a:solidFill>
                  <a:srgbClr val="7030A0"/>
                </a:solidFill>
                <a:latin typeface="Courier New"/>
                <a:cs typeface="Courier New"/>
              </a:rPr>
              <a:t>'</a:t>
            </a:r>
            <a:r>
              <a:rPr lang="en-US" sz="2000" dirty="0" err="1" smtClean="0">
                <a:solidFill>
                  <a:prstClr val="black"/>
                </a:solidFill>
                <a:latin typeface="Courier New"/>
                <a:cs typeface="Courier New"/>
              </a:rPr>
              <a:t>,</a:t>
            </a:r>
            <a:r>
              <a:rPr lang="en-US" sz="2000" dirty="0" err="1">
                <a:solidFill>
                  <a:srgbClr val="7030A0"/>
                </a:solidFill>
                <a:latin typeface="Courier New"/>
                <a:cs typeface="Courier New"/>
              </a:rPr>
              <a:t>'s</a:t>
            </a:r>
            <a:r>
              <a:rPr lang="en-US" sz="2000" dirty="0">
                <a:solidFill>
                  <a:srgbClr val="7030A0"/>
                </a:solidFill>
                <a:latin typeface="Courier New"/>
                <a:cs typeface="Courier New"/>
              </a:rPr>
              <a:t>'</a:t>
            </a:r>
            <a:r>
              <a:rPr lang="en-US" sz="2000" dirty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  <a:endParaRPr lang="en-US" sz="2400" dirty="0">
              <a:solidFill>
                <a:prstClr val="black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62000" y="1219200"/>
            <a:ext cx="7543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chemeClr val="accent3">
                    <a:lumMod val="50000"/>
                  </a:schemeClr>
                </a:solidFill>
                <a:latin typeface="+mj-lt"/>
              </a:rPr>
              <a:t>Demo: input statements</a:t>
            </a:r>
            <a:endParaRPr lang="en-US" sz="4800" b="1" dirty="0">
              <a:solidFill>
                <a:schemeClr val="accent3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333136" y="2057400"/>
            <a:ext cx="896464" cy="34778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Input:</a:t>
            </a:r>
          </a:p>
          <a:p>
            <a:pPr algn="r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</a:p>
          <a:p>
            <a:pPr algn="r"/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  <a:p>
            <a:pPr algn="r"/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  <a:p>
            <a:pPr algn="r"/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3209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62000" y="1219200"/>
            <a:ext cx="7543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chemeClr val="accent3">
                    <a:lumMod val="50000"/>
                  </a:schemeClr>
                </a:solidFill>
                <a:latin typeface="+mj-lt"/>
              </a:rPr>
              <a:t>Using input statements</a:t>
            </a:r>
            <a:endParaRPr lang="en-US" sz="4800" b="1" dirty="0">
              <a:solidFill>
                <a:schemeClr val="accent3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3400" y="2152471"/>
            <a:ext cx="8153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Create a script that will allow a user to enter pairs of points and add them to a graph.  The points should be connected by a solid line and displayed as circles.  The script should display a message to use stating that if he/she would like to add additional points, to run the script again.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0918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2362199"/>
            <a:ext cx="89916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&gt;&gt; </a:t>
            </a:r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num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input(</a:t>
            </a:r>
            <a:r>
              <a:rPr lang="en-US" sz="2000" dirty="0">
                <a:solidFill>
                  <a:srgbClr val="7030A0"/>
                </a:solidFill>
                <a:latin typeface="Courier New"/>
                <a:cs typeface="Courier New"/>
              </a:rPr>
              <a:t>'</a:t>
            </a:r>
            <a:r>
              <a:rPr lang="en-US" sz="2000" dirty="0">
                <a:solidFill>
                  <a:srgbClr val="7030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Please enter a </a:t>
            </a:r>
            <a:r>
              <a:rPr lang="en-US" sz="2000" dirty="0" smtClean="0">
                <a:solidFill>
                  <a:srgbClr val="7030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number: </a:t>
            </a:r>
            <a:r>
              <a:rPr lang="en-US" sz="2000" dirty="0" smtClean="0">
                <a:solidFill>
                  <a:srgbClr val="7030A0"/>
                </a:solidFill>
                <a:latin typeface="Courier New"/>
                <a:cs typeface="Courier New"/>
              </a:rPr>
              <a:t>'</a:t>
            </a:r>
            <a:r>
              <a:rPr lang="en-US" sz="2000" dirty="0" smtClean="0">
                <a:latin typeface="Courier New"/>
                <a:cs typeface="Courier New"/>
              </a:rPr>
              <a:t>);</a:t>
            </a:r>
            <a:endParaRPr lang="en-US" sz="20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dirty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&gt;&gt; </a:t>
            </a:r>
            <a:r>
              <a:rPr lang="en-US" sz="2000" dirty="0" smtClean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name </a:t>
            </a:r>
            <a:r>
              <a:rPr lang="en-US" sz="2000" dirty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 input(</a:t>
            </a:r>
            <a:r>
              <a:rPr lang="en-US" sz="2000" dirty="0">
                <a:solidFill>
                  <a:srgbClr val="7030A0"/>
                </a:solidFill>
                <a:latin typeface="Courier New"/>
                <a:cs typeface="Courier New"/>
              </a:rPr>
              <a:t>'</a:t>
            </a:r>
            <a:r>
              <a:rPr lang="en-US" sz="2000" dirty="0">
                <a:solidFill>
                  <a:srgbClr val="7030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Please enter </a:t>
            </a:r>
            <a:r>
              <a:rPr lang="en-US" sz="2000" dirty="0" smtClean="0">
                <a:solidFill>
                  <a:srgbClr val="7030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your name: </a:t>
            </a:r>
            <a:r>
              <a:rPr lang="en-US" sz="2000" dirty="0" smtClean="0">
                <a:solidFill>
                  <a:srgbClr val="7030A0"/>
                </a:solidFill>
                <a:latin typeface="Courier New"/>
                <a:cs typeface="Courier New"/>
              </a:rPr>
              <a:t>'</a:t>
            </a:r>
            <a:r>
              <a:rPr lang="en-US" sz="2000" dirty="0" smtClean="0">
                <a:latin typeface="Courier New"/>
                <a:cs typeface="Courier New"/>
              </a:rPr>
              <a:t>,</a:t>
            </a:r>
            <a:r>
              <a:rPr lang="en-US" sz="2000" dirty="0">
                <a:solidFill>
                  <a:srgbClr val="7030A0"/>
                </a:solidFill>
                <a:latin typeface="Courier New"/>
                <a:cs typeface="Courier New"/>
              </a:rPr>
              <a:t>'s'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endParaRPr 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&gt;&gt; </a:t>
            </a:r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fprintf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000" dirty="0" smtClean="0">
                <a:solidFill>
                  <a:srgbClr val="7030A0"/>
                </a:solidFill>
                <a:latin typeface="Courier New"/>
                <a:cs typeface="Courier New"/>
              </a:rPr>
              <a:t>'</a:t>
            </a:r>
            <a:r>
              <a:rPr lang="en-US" sz="2000" dirty="0" smtClean="0">
                <a:solidFill>
                  <a:srgbClr val="7030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The number you</a:t>
            </a:r>
            <a:r>
              <a:rPr lang="en-US" sz="2000" dirty="0" smtClean="0">
                <a:solidFill>
                  <a:srgbClr val="7030A0"/>
                </a:solidFill>
                <a:latin typeface="Courier New"/>
                <a:cs typeface="Courier New"/>
              </a:rPr>
              <a:t>''</a:t>
            </a:r>
            <a:r>
              <a:rPr lang="en-US" sz="2000" dirty="0" err="1" smtClean="0">
                <a:solidFill>
                  <a:srgbClr val="7030A0"/>
                </a:solidFill>
                <a:latin typeface="Courier New"/>
                <a:cs typeface="Courier New"/>
              </a:rPr>
              <a:t>ve</a:t>
            </a:r>
            <a:r>
              <a:rPr lang="en-US" sz="2000" dirty="0" smtClean="0">
                <a:solidFill>
                  <a:srgbClr val="7030A0"/>
                </a:solidFill>
                <a:latin typeface="Courier New"/>
                <a:cs typeface="Courier New"/>
              </a:rPr>
              <a:t> entered is %</a:t>
            </a:r>
            <a:r>
              <a:rPr lang="en-US" sz="2000" dirty="0" err="1" smtClean="0">
                <a:solidFill>
                  <a:srgbClr val="7030A0"/>
                </a:solidFill>
                <a:latin typeface="Courier New"/>
                <a:cs typeface="Courier New"/>
              </a:rPr>
              <a:t>i</a:t>
            </a:r>
            <a:r>
              <a:rPr lang="en-US" sz="2000" dirty="0" smtClean="0">
                <a:solidFill>
                  <a:srgbClr val="7030A0"/>
                </a:solidFill>
                <a:latin typeface="Courier New"/>
                <a:cs typeface="Courier New"/>
              </a:rPr>
              <a:t>'</a:t>
            </a:r>
            <a:r>
              <a:rPr lang="en-US" sz="2000" dirty="0" smtClean="0">
                <a:latin typeface="Courier New"/>
                <a:cs typeface="Courier New"/>
              </a:rPr>
              <a:t>,</a:t>
            </a:r>
            <a:r>
              <a:rPr lang="en-US" sz="2000" dirty="0" err="1" smtClean="0">
                <a:latin typeface="Courier New"/>
                <a:cs typeface="Courier New"/>
              </a:rPr>
              <a:t>num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fprintf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000" dirty="0">
                <a:solidFill>
                  <a:srgbClr val="7030A0"/>
                </a:solidFill>
                <a:latin typeface="Courier New"/>
                <a:cs typeface="Courier New"/>
              </a:rPr>
              <a:t>'</a:t>
            </a:r>
            <a:r>
              <a:rPr lang="en-US" sz="2000" dirty="0">
                <a:solidFill>
                  <a:srgbClr val="7030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The number you</a:t>
            </a:r>
            <a:r>
              <a:rPr lang="en-US" sz="2000" dirty="0">
                <a:solidFill>
                  <a:srgbClr val="7030A0"/>
                </a:solidFill>
                <a:latin typeface="Courier New"/>
                <a:cs typeface="Courier New"/>
              </a:rPr>
              <a:t>''</a:t>
            </a:r>
            <a:r>
              <a:rPr lang="en-US" sz="2000" dirty="0" err="1">
                <a:solidFill>
                  <a:srgbClr val="7030A0"/>
                </a:solidFill>
                <a:latin typeface="Courier New"/>
                <a:cs typeface="Courier New"/>
              </a:rPr>
              <a:t>ve</a:t>
            </a:r>
            <a:r>
              <a:rPr lang="en-US" sz="2000" dirty="0">
                <a:solidFill>
                  <a:srgbClr val="7030A0"/>
                </a:solidFill>
                <a:latin typeface="Courier New"/>
                <a:cs typeface="Courier New"/>
              </a:rPr>
              <a:t> entered is </a:t>
            </a:r>
            <a:r>
              <a:rPr lang="en-US" sz="2000" dirty="0" smtClean="0">
                <a:solidFill>
                  <a:srgbClr val="7030A0"/>
                </a:solidFill>
                <a:latin typeface="Courier New"/>
                <a:cs typeface="Courier New"/>
              </a:rPr>
              <a:t>%</a:t>
            </a:r>
            <a:r>
              <a:rPr lang="en-US" sz="2000" dirty="0" err="1" smtClean="0">
                <a:solidFill>
                  <a:srgbClr val="7030A0"/>
                </a:solidFill>
                <a:latin typeface="Courier New"/>
                <a:cs typeface="Courier New"/>
              </a:rPr>
              <a:t>i</a:t>
            </a:r>
            <a:r>
              <a:rPr lang="en-US" sz="2000" dirty="0" smtClean="0">
                <a:solidFill>
                  <a:srgbClr val="7030A0"/>
                </a:solidFill>
                <a:latin typeface="Courier New"/>
                <a:cs typeface="Courier New"/>
              </a:rPr>
              <a:t>\n'</a:t>
            </a:r>
            <a:r>
              <a:rPr lang="en-US" sz="2000" dirty="0" smtClean="0">
                <a:latin typeface="Courier New"/>
                <a:cs typeface="Courier New"/>
              </a:rPr>
              <a:t>,</a:t>
            </a:r>
            <a:r>
              <a:rPr lang="en-US" sz="2000" dirty="0" err="1" smtClean="0">
                <a:latin typeface="Courier New"/>
                <a:cs typeface="Courier New"/>
              </a:rPr>
              <a:t>num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fprintf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000" dirty="0">
                <a:solidFill>
                  <a:srgbClr val="7030A0"/>
                </a:solidFill>
                <a:latin typeface="Courier New"/>
                <a:cs typeface="Courier New"/>
              </a:rPr>
              <a:t>'</a:t>
            </a:r>
            <a:r>
              <a:rPr lang="en-US" sz="2000" dirty="0">
                <a:solidFill>
                  <a:srgbClr val="7030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The number you</a:t>
            </a:r>
            <a:r>
              <a:rPr lang="en-US" sz="2000" dirty="0">
                <a:solidFill>
                  <a:srgbClr val="7030A0"/>
                </a:solidFill>
                <a:latin typeface="Courier New"/>
                <a:cs typeface="Courier New"/>
              </a:rPr>
              <a:t>''</a:t>
            </a:r>
            <a:r>
              <a:rPr lang="en-US" sz="2000" dirty="0" err="1">
                <a:solidFill>
                  <a:srgbClr val="7030A0"/>
                </a:solidFill>
                <a:latin typeface="Courier New"/>
                <a:cs typeface="Courier New"/>
              </a:rPr>
              <a:t>ve</a:t>
            </a:r>
            <a:r>
              <a:rPr lang="en-US" sz="2000" dirty="0">
                <a:solidFill>
                  <a:srgbClr val="7030A0"/>
                </a:solidFill>
                <a:latin typeface="Courier New"/>
                <a:cs typeface="Courier New"/>
              </a:rPr>
              <a:t> entered is </a:t>
            </a:r>
            <a:r>
              <a:rPr lang="en-US" sz="2000" dirty="0" smtClean="0">
                <a:solidFill>
                  <a:srgbClr val="7030A0"/>
                </a:solidFill>
                <a:latin typeface="Courier New"/>
                <a:cs typeface="Courier New"/>
              </a:rPr>
              <a:t>%f\n'</a:t>
            </a:r>
            <a:r>
              <a:rPr lang="en-US" sz="2000" dirty="0" smtClean="0">
                <a:latin typeface="Courier New"/>
                <a:cs typeface="Courier New"/>
              </a:rPr>
              <a:t>,</a:t>
            </a:r>
            <a:r>
              <a:rPr lang="en-US" sz="2000" dirty="0" err="1" smtClean="0">
                <a:latin typeface="Courier New"/>
                <a:cs typeface="Courier New"/>
              </a:rPr>
              <a:t>num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fprintf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000" dirty="0">
                <a:solidFill>
                  <a:srgbClr val="7030A0"/>
                </a:solidFill>
                <a:latin typeface="Courier New"/>
                <a:cs typeface="Courier New"/>
              </a:rPr>
              <a:t>'</a:t>
            </a:r>
            <a:r>
              <a:rPr lang="en-US" sz="2000" dirty="0">
                <a:solidFill>
                  <a:srgbClr val="7030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The number you</a:t>
            </a:r>
            <a:r>
              <a:rPr lang="en-US" sz="2000" dirty="0">
                <a:solidFill>
                  <a:srgbClr val="7030A0"/>
                </a:solidFill>
                <a:latin typeface="Courier New"/>
                <a:cs typeface="Courier New"/>
              </a:rPr>
              <a:t>''</a:t>
            </a:r>
            <a:r>
              <a:rPr lang="en-US" sz="2000" dirty="0" err="1">
                <a:solidFill>
                  <a:srgbClr val="7030A0"/>
                </a:solidFill>
                <a:latin typeface="Courier New"/>
                <a:cs typeface="Courier New"/>
              </a:rPr>
              <a:t>ve</a:t>
            </a:r>
            <a:r>
              <a:rPr lang="en-US" sz="2000" dirty="0">
                <a:solidFill>
                  <a:srgbClr val="7030A0"/>
                </a:solidFill>
                <a:latin typeface="Courier New"/>
                <a:cs typeface="Courier New"/>
              </a:rPr>
              <a:t> entered is </a:t>
            </a:r>
            <a:r>
              <a:rPr lang="en-US" sz="2000" dirty="0" smtClean="0">
                <a:solidFill>
                  <a:srgbClr val="7030A0"/>
                </a:solidFill>
                <a:latin typeface="Courier New"/>
                <a:cs typeface="Courier New"/>
              </a:rPr>
              <a:t>%0.2f\n'</a:t>
            </a:r>
            <a:r>
              <a:rPr lang="en-US" sz="2000" dirty="0" smtClean="0">
                <a:latin typeface="Courier New"/>
                <a:cs typeface="Courier New"/>
              </a:rPr>
              <a:t>,</a:t>
            </a:r>
            <a:r>
              <a:rPr lang="en-US" sz="2000" dirty="0" err="1" smtClean="0">
                <a:latin typeface="Courier New"/>
                <a:cs typeface="Courier New"/>
              </a:rPr>
              <a:t>num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fprintf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000" dirty="0">
                <a:solidFill>
                  <a:srgbClr val="7030A0"/>
                </a:solidFill>
                <a:latin typeface="Courier New"/>
                <a:cs typeface="Courier New"/>
              </a:rPr>
              <a:t>'</a:t>
            </a:r>
            <a:r>
              <a:rPr lang="en-US" sz="2000" dirty="0">
                <a:solidFill>
                  <a:srgbClr val="7030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The number you</a:t>
            </a:r>
            <a:r>
              <a:rPr lang="en-US" sz="2000" dirty="0">
                <a:solidFill>
                  <a:srgbClr val="7030A0"/>
                </a:solidFill>
                <a:latin typeface="Courier New"/>
                <a:cs typeface="Courier New"/>
              </a:rPr>
              <a:t>''</a:t>
            </a:r>
            <a:r>
              <a:rPr lang="en-US" sz="2000" dirty="0" err="1">
                <a:solidFill>
                  <a:srgbClr val="7030A0"/>
                </a:solidFill>
                <a:latin typeface="Courier New"/>
                <a:cs typeface="Courier New"/>
              </a:rPr>
              <a:t>ve</a:t>
            </a:r>
            <a:r>
              <a:rPr lang="en-US" sz="2000" dirty="0">
                <a:solidFill>
                  <a:srgbClr val="7030A0"/>
                </a:solidFill>
                <a:latin typeface="Courier New"/>
                <a:cs typeface="Courier New"/>
              </a:rPr>
              <a:t> entered is </a:t>
            </a:r>
            <a:r>
              <a:rPr lang="en-US" sz="2000" dirty="0" smtClean="0">
                <a:solidFill>
                  <a:srgbClr val="7030A0"/>
                </a:solidFill>
                <a:latin typeface="Courier New"/>
                <a:cs typeface="Courier New"/>
              </a:rPr>
              <a:t>%8.2f\n'</a:t>
            </a:r>
            <a:r>
              <a:rPr lang="en-US" sz="2000" dirty="0" smtClean="0">
                <a:latin typeface="Courier New"/>
                <a:cs typeface="Courier New"/>
              </a:rPr>
              <a:t>,</a:t>
            </a:r>
            <a:r>
              <a:rPr lang="en-US" sz="2000" dirty="0" err="1" smtClean="0">
                <a:latin typeface="Courier New"/>
                <a:cs typeface="Courier New"/>
              </a:rPr>
              <a:t>num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fprintf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000" dirty="0">
                <a:solidFill>
                  <a:srgbClr val="7030A0"/>
                </a:solidFill>
                <a:latin typeface="Courier New"/>
                <a:cs typeface="Courier New"/>
              </a:rPr>
              <a:t>'</a:t>
            </a:r>
            <a:r>
              <a:rPr lang="en-US" sz="2000" dirty="0" smtClean="0">
                <a:solidFill>
                  <a:srgbClr val="7030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Your name is</a:t>
            </a:r>
            <a:r>
              <a:rPr lang="en-US" sz="2000" dirty="0" smtClean="0">
                <a:solidFill>
                  <a:srgbClr val="7030A0"/>
                </a:solidFill>
                <a:latin typeface="Courier New"/>
                <a:cs typeface="Courier New"/>
              </a:rPr>
              <a:t> %</a:t>
            </a:r>
            <a:r>
              <a:rPr lang="en-US" sz="2000" dirty="0" err="1" smtClean="0">
                <a:solidFill>
                  <a:srgbClr val="7030A0"/>
                </a:solidFill>
                <a:latin typeface="Courier New"/>
                <a:cs typeface="Courier New"/>
              </a:rPr>
              <a:t>i</a:t>
            </a:r>
            <a:r>
              <a:rPr lang="en-US" sz="2000" dirty="0" smtClean="0">
                <a:solidFill>
                  <a:srgbClr val="7030A0"/>
                </a:solidFill>
                <a:latin typeface="Courier New"/>
                <a:cs typeface="Courier New"/>
              </a:rPr>
              <a:t>\</a:t>
            </a:r>
            <a:r>
              <a:rPr lang="en-US" sz="2000" dirty="0" err="1" smtClean="0">
                <a:solidFill>
                  <a:srgbClr val="7030A0"/>
                </a:solidFill>
                <a:latin typeface="Courier New"/>
                <a:cs typeface="Courier New"/>
              </a:rPr>
              <a:t>n'</a:t>
            </a:r>
            <a:r>
              <a:rPr lang="en-US" sz="2000" dirty="0" err="1" smtClean="0">
                <a:latin typeface="Courier New"/>
                <a:cs typeface="Courier New"/>
              </a:rPr>
              <a:t>,name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fprintf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000" dirty="0" smtClean="0">
                <a:solidFill>
                  <a:srgbClr val="7030A0"/>
                </a:solidFill>
                <a:latin typeface="Courier New"/>
                <a:cs typeface="Courier New"/>
              </a:rPr>
              <a:t>'</a:t>
            </a:r>
            <a:r>
              <a:rPr lang="en-US" sz="2000" dirty="0" smtClean="0">
                <a:solidFill>
                  <a:srgbClr val="7030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Your name is</a:t>
            </a:r>
            <a:r>
              <a:rPr lang="en-US" sz="2000" dirty="0" smtClean="0">
                <a:solidFill>
                  <a:srgbClr val="7030A0"/>
                </a:solidFill>
                <a:latin typeface="Courier New"/>
                <a:cs typeface="Courier New"/>
              </a:rPr>
              <a:t> %s\</a:t>
            </a:r>
            <a:r>
              <a:rPr lang="en-US" sz="2000" dirty="0" err="1" smtClean="0">
                <a:solidFill>
                  <a:srgbClr val="7030A0"/>
                </a:solidFill>
                <a:latin typeface="Courier New"/>
                <a:cs typeface="Courier New"/>
              </a:rPr>
              <a:t>n'</a:t>
            </a:r>
            <a:r>
              <a:rPr lang="en-US" sz="2000" dirty="0" err="1" smtClean="0">
                <a:latin typeface="Courier New"/>
                <a:cs typeface="Courier New"/>
              </a:rPr>
              <a:t>,name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  <a:endParaRPr lang="en-US" sz="20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62000" y="1219200"/>
            <a:ext cx="7543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chemeClr val="accent3">
                    <a:lumMod val="50000"/>
                  </a:schemeClr>
                </a:solidFill>
                <a:latin typeface="+mj-lt"/>
              </a:rPr>
              <a:t>Demo: </a:t>
            </a:r>
            <a:r>
              <a:rPr lang="en-US" sz="4800" b="1" dirty="0" err="1" smtClean="0">
                <a:solidFill>
                  <a:schemeClr val="accent3">
                    <a:lumMod val="50000"/>
                  </a:schemeClr>
                </a:solidFill>
                <a:latin typeface="+mj-lt"/>
              </a:rPr>
              <a:t>fprintf</a:t>
            </a:r>
            <a:r>
              <a:rPr lang="en-US" sz="4800" b="1" dirty="0" smtClean="0">
                <a:solidFill>
                  <a:schemeClr val="accent3">
                    <a:lumMod val="50000"/>
                  </a:schemeClr>
                </a:solidFill>
                <a:latin typeface="+mj-lt"/>
              </a:rPr>
              <a:t> statements</a:t>
            </a:r>
            <a:endParaRPr lang="en-US" sz="4800" b="1" dirty="0">
              <a:solidFill>
                <a:schemeClr val="accent3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07621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2152471"/>
            <a:ext cx="8153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Write a script that will allow the user to select from a set of different dimensions for standard shipping boxes and return the volume and girth of each box.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62000" y="1219200"/>
            <a:ext cx="7543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chemeClr val="accent3">
                    <a:lumMod val="50000"/>
                  </a:schemeClr>
                </a:solidFill>
                <a:latin typeface="+mj-lt"/>
              </a:rPr>
              <a:t>Menu Statements</a:t>
            </a:r>
            <a:endParaRPr lang="en-US" sz="4800" b="1" dirty="0">
              <a:solidFill>
                <a:schemeClr val="accent3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3400" y="3505200"/>
            <a:ext cx="5562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Dimensions:</a:t>
            </a:r>
          </a:p>
          <a:p>
            <a:pPr marL="457200" indent="-457200">
              <a:buAutoNum type="arabicParenR"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L: 12” 	  W: 12”	H: 5.5”</a:t>
            </a:r>
          </a:p>
          <a:p>
            <a:pPr marL="457200" indent="-457200">
              <a:buAutoNum type="arabicParenR"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L: 5.375”	  W: 8.675”	H: 1.675”</a:t>
            </a:r>
          </a:p>
          <a:p>
            <a:pPr marL="457200" indent="-457200">
              <a:buAutoNum type="arabicParenR"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L: 11” 	  W: 8.5”	H: 5.5”</a:t>
            </a:r>
          </a:p>
          <a:p>
            <a:pPr marL="457200" indent="-457200">
              <a:buAutoNum type="arabicParenR"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L: 11.875”	  W: 3.375”	H: 13.675”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145628" y="3581400"/>
            <a:ext cx="1524000" cy="1524000"/>
          </a:xfrm>
          <a:prstGeom prst="rect">
            <a:avLst/>
          </a:prstGeom>
          <a:noFill/>
          <a:ln w="63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858000" y="3920192"/>
            <a:ext cx="1524000" cy="1524000"/>
          </a:xfrm>
          <a:prstGeom prst="rect">
            <a:avLst/>
          </a:prstGeom>
          <a:noFill/>
          <a:ln w="63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6858000" y="3581400"/>
            <a:ext cx="287628" cy="338792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8369121" y="3581400"/>
            <a:ext cx="287628" cy="338792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8399172" y="5108444"/>
            <a:ext cx="287628" cy="338792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6858000" y="5077144"/>
            <a:ext cx="287628" cy="338792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467600" y="556260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551572" y="5262570"/>
            <a:ext cx="4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675666" y="4290030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7162800" y="3618436"/>
            <a:ext cx="1236372" cy="182575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7239000" y="4419600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girth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6570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62000" y="1219200"/>
            <a:ext cx="7543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err="1" smtClean="0">
                <a:solidFill>
                  <a:schemeClr val="accent3">
                    <a:lumMod val="50000"/>
                  </a:schemeClr>
                </a:solidFill>
                <a:latin typeface="+mj-lt"/>
              </a:rPr>
              <a:t>fprintf</a:t>
            </a:r>
            <a:r>
              <a:rPr lang="en-US" sz="4800" b="1" dirty="0" smtClean="0">
                <a:solidFill>
                  <a:schemeClr val="accent3">
                    <a:lumMod val="50000"/>
                  </a:schemeClr>
                </a:solidFill>
                <a:latin typeface="+mj-lt"/>
              </a:rPr>
              <a:t> Statements</a:t>
            </a:r>
            <a:endParaRPr lang="en-US" sz="4800" b="1" dirty="0">
              <a:solidFill>
                <a:schemeClr val="accent3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3400" y="2152471"/>
            <a:ext cx="8153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Using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fprintf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statements, write a script that will display the lengths, widths, heights, volumes and girths for all 4 box options in a table format.</a:t>
            </a:r>
          </a:p>
          <a:p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Example Results: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6200" y="4191000"/>
            <a:ext cx="894988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Length (in)	Width (in)	Height (in)	Volume (in^3)	Girth (in)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 12.000	    12.000	      5.500	      792.000	    17.840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  5.375	     8.675	      1.675	       78.102	    10.342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 11.000	     8.500	      5.500	      514.250	    14.950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 11.875	     3.375	     13.675	      548.068	    18.423</a:t>
            </a:r>
          </a:p>
        </p:txBody>
      </p:sp>
    </p:spTree>
    <p:extLst>
      <p:ext uri="{BB962C8B-B14F-4D97-AF65-F5344CB8AC3E}">
        <p14:creationId xmlns:p14="http://schemas.microsoft.com/office/powerpoint/2010/main" val="2107621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62000" y="1219200"/>
            <a:ext cx="7543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chemeClr val="accent3">
                    <a:lumMod val="50000"/>
                  </a:schemeClr>
                </a:solidFill>
                <a:latin typeface="+mj-lt"/>
              </a:rPr>
              <a:t>Useful String Functions</a:t>
            </a:r>
            <a:endParaRPr lang="en-US" sz="4800" b="1" dirty="0">
              <a:solidFill>
                <a:schemeClr val="accent3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3400" y="2152471"/>
            <a:ext cx="81534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When working with strings, there are two useful functions that can allow you to switch back and forth between numbers and strings:</a:t>
            </a:r>
          </a:p>
          <a:p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num2str(</a:t>
            </a:r>
            <a:r>
              <a:rPr lang="en-US" sz="2400" i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number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– converts a number from type double to the equivalent string of numbers</a:t>
            </a:r>
          </a:p>
          <a:p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str2double(</a:t>
            </a:r>
            <a:r>
              <a:rPr lang="en-US" sz="2400" dirty="0" smtClean="0">
                <a:solidFill>
                  <a:srgbClr val="7030A0"/>
                </a:solidFill>
                <a:latin typeface="Courier New"/>
                <a:cs typeface="Courier New"/>
              </a:rPr>
              <a:t>'</a:t>
            </a:r>
            <a:r>
              <a:rPr lang="en-US" sz="2400" i="1" dirty="0" smtClean="0">
                <a:solidFill>
                  <a:srgbClr val="7030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string</a:t>
            </a:r>
            <a:r>
              <a:rPr lang="en-US" sz="2400" dirty="0">
                <a:solidFill>
                  <a:srgbClr val="7030A0"/>
                </a:solidFill>
                <a:latin typeface="Courier New"/>
                <a:cs typeface="Courier New"/>
              </a:rPr>
              <a:t>'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– converts a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string of number characters into a double value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5339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62000" y="1219200"/>
            <a:ext cx="7543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chemeClr val="accent3">
                    <a:lumMod val="50000"/>
                  </a:schemeClr>
                </a:solidFill>
                <a:latin typeface="+mj-lt"/>
              </a:rPr>
              <a:t>Creating Strings</a:t>
            </a:r>
            <a:endParaRPr lang="en-US" sz="4800" b="1" dirty="0">
              <a:solidFill>
                <a:schemeClr val="accent3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3400" y="2152471"/>
            <a:ext cx="81534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Figure out 2 different ways to display the following statement:</a:t>
            </a:r>
          </a:p>
          <a:p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My name is X and I am Y years old.</a:t>
            </a:r>
          </a:p>
          <a:p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where X is a name entered by the user (using an input statement) and Y is the age enter by the user (using an input statement)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0918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8.0&quot;&gt;&lt;object type=&quot;1&quot; unique_id=&quot;10001&quot;&gt;&lt;object type=&quot;2&quot; unique_id=&quot;10002&quot;&gt;&lt;object type=&quot;3&quot; unique_id=&quot;10003&quot;&gt;&lt;property id=&quot;20148&quot; value=&quot;5&quot;/&gt;&lt;property id=&quot;20300&quot; value=&quot;Slide 1 - &amp;quot;Curve Fitting Activities&amp;quot;&quot;/&gt;&lt;property id=&quot;20307&quot; value=&quot;256&quot;/&gt;&lt;/object&gt;&lt;object type=&quot;3&quot; unique_id=&quot;10004&quot;&gt;&lt;property id=&quot;20148&quot; value=&quot;5&quot;/&gt;&lt;property id=&quot;20300&quot; value=&quot;Slide 2&quot;/&gt;&lt;property id=&quot;20307&quot; value=&quot;257&quot;/&gt;&lt;/object&gt;&lt;object type=&quot;3&quot; unique_id=&quot;10005&quot;&gt;&lt;property id=&quot;20148&quot; value=&quot;5&quot;/&gt;&lt;property id=&quot;20300&quot; value=&quot;Slide 3&quot;/&gt;&lt;property id=&quot;20307&quot; value=&quot;258&quot;/&gt;&lt;/object&gt;&lt;object type=&quot;3&quot; unique_id=&quot;10006&quot;&gt;&lt;property id=&quot;20148&quot; value=&quot;5&quot;/&gt;&lt;property id=&quot;20300&quot; value=&quot;Slide 4&quot;/&gt;&lt;property id=&quot;20307&quot; value=&quot;259&quot;/&gt;&lt;/object&gt;&lt;object type=&quot;3&quot; unique_id=&quot;10007&quot;&gt;&lt;property id=&quot;20148&quot; value=&quot;5&quot;/&gt;&lt;property id=&quot;20300&quot; value=&quot;Slide 5&quot;/&gt;&lt;property id=&quot;20307&quot; value=&quot;260&quot;/&gt;&lt;/object&gt;&lt;object type=&quot;3&quot; unique_id=&quot;10008&quot;&gt;&lt;property id=&quot;20148&quot; value=&quot;5&quot;/&gt;&lt;property id=&quot;20300&quot; value=&quot;Slide 6&quot;/&gt;&lt;property id=&quot;20307&quot; value=&quot;261&quot;/&gt;&lt;/object&gt;&lt;object type=&quot;3&quot; unique_id=&quot;10009&quot;&gt;&lt;property id=&quot;20148&quot; value=&quot;5&quot;/&gt;&lt;property id=&quot;20300&quot; value=&quot;Slide 7&quot;/&gt;&lt;property id=&quot;20307&quot; value=&quot;262&quot;/&gt;&lt;/object&gt;&lt;object type=&quot;3&quot; unique_id=&quot;10010&quot;&gt;&lt;property id=&quot;20148&quot; value=&quot;5&quot;/&gt;&lt;property id=&quot;20300&quot; value=&quot;Slide 8&quot;/&gt;&lt;property id=&quot;20307&quot; value=&quot;263&quot;/&gt;&lt;/object&gt;&lt;object type=&quot;3&quot; unique_id=&quot;10011&quot;&gt;&lt;property id=&quot;20148&quot; value=&quot;5&quot;/&gt;&lt;property id=&quot;20300&quot; value=&quot;Slide 9&quot;/&gt;&lt;property id=&quot;20307&quot; value=&quot;267&quot;/&gt;&lt;/object&gt;&lt;object type=&quot;3&quot; unique_id=&quot;10012&quot;&gt;&lt;property id=&quot;20148&quot; value=&quot;5&quot;/&gt;&lt;property id=&quot;20300&quot; value=&quot;Slide 10&quot;/&gt;&lt;property id=&quot;20307&quot; value=&quot;264&quot;/&gt;&lt;/object&gt;&lt;object type=&quot;3&quot; unique_id=&quot;10013&quot;&gt;&lt;property id=&quot;20148&quot; value=&quot;5&quot;/&gt;&lt;property id=&quot;20300&quot; value=&quot;Slide 11&quot;/&gt;&lt;property id=&quot;20307&quot; value=&quot;265&quot;/&gt;&lt;/object&gt;&lt;object type=&quot;3&quot; unique_id=&quot;10014&quot;&gt;&lt;property id=&quot;20148&quot; value=&quot;5&quot;/&gt;&lt;property id=&quot;20300&quot; value=&quot;Slide 12&quot;/&gt;&lt;property id=&quot;20307&quot; value=&quot;266&quot;/&gt;&lt;/object&gt;&lt;/object&gt;&lt;object type=&quot;8&quot; unique_id=&quot;10028&quot;&gt;&lt;/object&gt;&lt;/object&gt;&lt;/database&gt;"/>
  <p:tag name="SECTOMILLISECCONVERTED" val="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2546</TotalTime>
  <Words>973</Words>
  <Application>Microsoft Office PowerPoint</Application>
  <PresentationFormat>On-screen Show (4:3)</PresentationFormat>
  <Paragraphs>105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Flow</vt:lpstr>
      <vt:lpstr>Input/Output Statement Activities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Arrays and Operations</dc:title>
  <dc:creator>Kathy</dc:creator>
  <cp:lastModifiedBy>Greg Bucks</cp:lastModifiedBy>
  <cp:revision>312</cp:revision>
  <cp:lastPrinted>2010-02-24T15:29:45Z</cp:lastPrinted>
  <dcterms:created xsi:type="dcterms:W3CDTF">2009-01-04T18:54:06Z</dcterms:created>
  <dcterms:modified xsi:type="dcterms:W3CDTF">2013-09-10T15:43:03Z</dcterms:modified>
</cp:coreProperties>
</file>